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864" y="-1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esProps" Target="presProps.xml"/><Relationship Id="rId26" Type="http://schemas.openxmlformats.org/officeDocument/2006/relationships/slide" Target="slides/slide25.xml"/><Relationship Id="rId30" Type="http://schemas.openxmlformats.org/officeDocument/2006/relationships/theme" Target="theme/theme1.xml"/><Relationship Id="rId11" Type="http://schemas.openxmlformats.org/officeDocument/2006/relationships/slide" Target="slides/slide10.xml"/><Relationship Id="rId29" Type="http://schemas.openxmlformats.org/officeDocument/2006/relationships/viewProps" Target="view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B98748-7B52-4EEF-8A4A-29B07A93A80A}" type="datetimeFigureOut">
              <a:rPr lang="en-US" smtClean="0"/>
              <a:t>9/7/12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6036DD-D265-48E2-8277-CDF0B5676B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Six Steps </a:t>
            </a:r>
            <a:br>
              <a:rPr lang="en-US" dirty="0" smtClean="0"/>
            </a:br>
            <a:r>
              <a:rPr lang="en-US" dirty="0" smtClean="0"/>
              <a:t>and Web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Web Design and Digital Self Awareness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2.bp.blogspot.com/_q3Nz7Uw9WGM/TOvoho8WtwI/AAAAAAAAAg4/zfJ0zStr0f0/s1600/mccloud_understanding_comics.jpg"/>
          <p:cNvPicPr>
            <a:picLocks noChangeAspect="1" noChangeArrowheads="1"/>
          </p:cNvPicPr>
          <p:nvPr/>
        </p:nvPicPr>
        <p:blipFill>
          <a:blip r:embed="rId2" cstate="print"/>
          <a:srcRect l="74805" b="50637"/>
          <a:stretch>
            <a:fillRect/>
          </a:stretch>
        </p:blipFill>
        <p:spPr bwMode="auto">
          <a:xfrm>
            <a:off x="5867400" y="1676400"/>
            <a:ext cx="2217374" cy="2139348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52578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4) Structure</a:t>
            </a:r>
          </a:p>
          <a:p>
            <a:pPr marL="770382" lvl="1" indent="-514350"/>
            <a:r>
              <a:rPr lang="en-US" sz="2800" dirty="0" smtClean="0"/>
              <a:t>A Mental Blueprint.</a:t>
            </a:r>
          </a:p>
          <a:p>
            <a:pPr marL="770382" lvl="1" indent="-514350"/>
            <a:r>
              <a:rPr lang="en-US" sz="2800" dirty="0" smtClean="0"/>
              <a:t>Thinking how the final product should look/sound/feel/etc.</a:t>
            </a:r>
          </a:p>
          <a:p>
            <a:pPr marL="770382" lvl="1" indent="-514350"/>
            <a:endParaRPr lang="en-US" sz="2800" dirty="0" smtClean="0"/>
          </a:p>
          <a:p>
            <a:pPr marL="770382" lvl="1" indent="-514350">
              <a:buNone/>
            </a:pPr>
            <a:r>
              <a:rPr lang="en-US" sz="2800" dirty="0" smtClean="0"/>
              <a:t>How do I want this to look upon completion?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http://2.bp.blogspot.com/_q3Nz7Uw9WGM/TOvoho8WtwI/AAAAAAAAAg4/zfJ0zStr0f0/s1600/mccloud_understanding_comics.jpg"/>
          <p:cNvPicPr>
            <a:picLocks noChangeAspect="1" noChangeArrowheads="1"/>
          </p:cNvPicPr>
          <p:nvPr/>
        </p:nvPicPr>
        <p:blipFill>
          <a:blip r:embed="rId2" cstate="print"/>
          <a:srcRect l="49870" t="50637" r="24935"/>
          <a:stretch>
            <a:fillRect/>
          </a:stretch>
        </p:blipFill>
        <p:spPr bwMode="auto">
          <a:xfrm>
            <a:off x="5791200" y="1746858"/>
            <a:ext cx="2217446" cy="2139342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52578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5) Craft</a:t>
            </a:r>
          </a:p>
          <a:p>
            <a:pPr marL="770382" lvl="1" indent="-514350"/>
            <a:r>
              <a:rPr lang="en-US" sz="2800" dirty="0" smtClean="0"/>
              <a:t>The skills required to create the piece.</a:t>
            </a:r>
          </a:p>
          <a:p>
            <a:pPr marL="770382" lvl="1" indent="-514350"/>
            <a:r>
              <a:rPr lang="en-US" sz="2800" dirty="0" smtClean="0"/>
              <a:t>Honing/Learning in order to create.</a:t>
            </a:r>
          </a:p>
          <a:p>
            <a:pPr marL="770382" lvl="1" indent="-514350"/>
            <a:endParaRPr lang="en-US" sz="2800" dirty="0" smtClean="0"/>
          </a:p>
          <a:p>
            <a:pPr marL="770382" lvl="1" indent="-514350">
              <a:buNone/>
            </a:pPr>
            <a:r>
              <a:rPr lang="en-US" sz="2800" dirty="0" smtClean="0"/>
              <a:t>What do I need to learn before I can create</a:t>
            </a:r>
          </a:p>
          <a:p>
            <a:pPr marL="770382" lvl="1" indent="-514350">
              <a:buNone/>
            </a:pPr>
            <a:r>
              <a:rPr lang="en-US" sz="2800" dirty="0" smtClean="0"/>
              <a:t>	this?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2.bp.blogspot.com/_q3Nz7Uw9WGM/TOvoho8WtwI/AAAAAAAAAg4/zfJ0zStr0f0/s1600/mccloud_understanding_comics.jpg"/>
          <p:cNvPicPr>
            <a:picLocks noChangeAspect="1" noChangeArrowheads="1"/>
          </p:cNvPicPr>
          <p:nvPr/>
        </p:nvPicPr>
        <p:blipFill>
          <a:blip r:embed="rId2" cstate="print"/>
          <a:srcRect l="74805" t="49055"/>
          <a:stretch>
            <a:fillRect/>
          </a:stretch>
        </p:blipFill>
        <p:spPr bwMode="auto">
          <a:xfrm>
            <a:off x="5867400" y="1676400"/>
            <a:ext cx="2217438" cy="220790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52578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6) Surface</a:t>
            </a:r>
          </a:p>
          <a:p>
            <a:pPr marL="770382" lvl="1" indent="-514350"/>
            <a:r>
              <a:rPr lang="en-US" sz="2800" dirty="0" smtClean="0"/>
              <a:t>The final piece</a:t>
            </a:r>
          </a:p>
          <a:p>
            <a:pPr marL="770382" lvl="1" indent="-514350">
              <a:buNone/>
            </a:pPr>
            <a:endParaRPr lang="en-US" sz="2800" dirty="0" smtClean="0"/>
          </a:p>
          <a:p>
            <a:pPr marL="770382" lvl="1" indent="-514350"/>
            <a:endParaRPr lang="en-US" sz="2800" dirty="0" smtClean="0"/>
          </a:p>
          <a:p>
            <a:pPr marL="770382" lvl="1" indent="-514350">
              <a:buNone/>
            </a:pPr>
            <a:r>
              <a:rPr lang="en-US" sz="2800" dirty="0" smtClean="0"/>
              <a:t>What is everyone seeing?</a:t>
            </a:r>
          </a:p>
          <a:p>
            <a:pPr marL="770382" lvl="1" indent="-514350">
              <a:buNone/>
            </a:pPr>
            <a:r>
              <a:rPr lang="en-US" sz="2800" dirty="0" smtClean="0"/>
              <a:t>How many of the other five steps can be seen in the project’s final form?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Idea/Purpose</a:t>
            </a:r>
          </a:p>
          <a:p>
            <a:pPr marL="514350" indent="-514350">
              <a:buAutoNum type="arabicParenR"/>
            </a:pPr>
            <a:r>
              <a:rPr lang="en-US" dirty="0" smtClean="0"/>
              <a:t>Form</a:t>
            </a:r>
          </a:p>
          <a:p>
            <a:pPr marL="514350" indent="-514350">
              <a:buAutoNum type="arabicParenR"/>
            </a:pPr>
            <a:r>
              <a:rPr lang="en-US" dirty="0" smtClean="0"/>
              <a:t>Idiom/Genre</a:t>
            </a:r>
          </a:p>
          <a:p>
            <a:pPr marL="514350" indent="-514350">
              <a:buAutoNum type="arabicParenR"/>
            </a:pPr>
            <a:r>
              <a:rPr lang="en-US" dirty="0" smtClean="0"/>
              <a:t>Structure</a:t>
            </a:r>
          </a:p>
          <a:p>
            <a:pPr marL="514350" indent="-514350">
              <a:buAutoNum type="arabicParenR"/>
            </a:pPr>
            <a:r>
              <a:rPr lang="en-US" dirty="0" smtClean="0"/>
              <a:t>Craft</a:t>
            </a:r>
          </a:p>
          <a:p>
            <a:pPr marL="514350" indent="-514350">
              <a:buAutoNum type="arabicParenR"/>
            </a:pPr>
            <a:r>
              <a:rPr lang="en-US" dirty="0" smtClean="0"/>
              <a:t>Surface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590800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The Six Steps Important?</a:t>
            </a:r>
            <a:endParaRPr lang="en-US" dirty="0"/>
          </a:p>
        </p:txBody>
      </p:sp>
      <p:pic>
        <p:nvPicPr>
          <p:cNvPr id="18434" name="Picture 2" descr="http://worrydream.com/MagicInk/p/mcclou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7620000" cy="3743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Better Understand The Artist’s Process</a:t>
            </a:r>
          </a:p>
          <a:p>
            <a:r>
              <a:rPr lang="en-US" dirty="0" smtClean="0"/>
              <a:t>You Better Understand Your Own Process</a:t>
            </a:r>
          </a:p>
          <a:p>
            <a:endParaRPr lang="en-US" dirty="0" smtClean="0"/>
          </a:p>
          <a:p>
            <a:r>
              <a:rPr lang="en-US" dirty="0" smtClean="0"/>
              <a:t>Easier To Learn From Previous Work</a:t>
            </a:r>
          </a:p>
          <a:p>
            <a:endParaRPr lang="en-US" dirty="0" smtClean="0"/>
          </a:p>
          <a:p>
            <a:r>
              <a:rPr lang="en-US" dirty="0" smtClean="0"/>
              <a:t>The Six Steps Can Be Applied To </a:t>
            </a:r>
            <a:r>
              <a:rPr lang="en-US" u="sng" dirty="0" smtClean="0"/>
              <a:t>ANYTHING</a:t>
            </a:r>
            <a:endParaRPr lang="en-US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The Six Steps Important?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lang="en-US" dirty="0" smtClean="0"/>
              <a:t>The Six Steps In Action</a:t>
            </a:r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Incredible Hulk (May 1962)</a:t>
            </a:r>
            <a:endParaRPr lang="en-US" dirty="0"/>
          </a:p>
        </p:txBody>
      </p:sp>
      <p:pic>
        <p:nvPicPr>
          <p:cNvPr id="16386" name="Picture 2" descr="File:Hul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95400"/>
            <a:ext cx="3105150" cy="4657725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81329"/>
            <a:ext cx="8001000" cy="42336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Idea: Create a character to discuss Stan Lee’s fluctuating emotions</a:t>
            </a:r>
          </a:p>
          <a:p>
            <a:r>
              <a:rPr lang="en-US" dirty="0" smtClean="0"/>
              <a:t>Form: Comic Book Story</a:t>
            </a:r>
          </a:p>
          <a:p>
            <a:r>
              <a:rPr lang="en-US" dirty="0" smtClean="0"/>
              <a:t>Idiom: Horror (later superhero) story</a:t>
            </a:r>
          </a:p>
          <a:p>
            <a:r>
              <a:rPr lang="en-US" dirty="0" smtClean="0"/>
              <a:t>Structure: </a:t>
            </a:r>
          </a:p>
          <a:p>
            <a:pPr lvl="1"/>
            <a:r>
              <a:rPr lang="en-US" dirty="0" smtClean="0"/>
              <a:t>Stan Lee: A Marvel Method script that explains the hulk’s unpredictable nature</a:t>
            </a:r>
          </a:p>
          <a:p>
            <a:pPr lvl="1"/>
            <a:r>
              <a:rPr lang="en-US" dirty="0" smtClean="0"/>
              <a:t>Jack Kirby: Cognitive page layouts and character design ideas </a:t>
            </a:r>
          </a:p>
          <a:p>
            <a:r>
              <a:rPr lang="en-US" dirty="0" smtClean="0"/>
              <a:t>Craft: Poignant writing skill sets and expressive anatomy drawing abilities</a:t>
            </a:r>
          </a:p>
          <a:p>
            <a:r>
              <a:rPr lang="en-US" dirty="0" smtClean="0"/>
              <a:t>Surface: The Comic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Incredible Hulk (May 1962)</a:t>
            </a:r>
            <a:endParaRPr lang="en-US" dirty="0"/>
          </a:p>
        </p:txBody>
      </p:sp>
      <p:pic>
        <p:nvPicPr>
          <p:cNvPr id="16386" name="Picture 2" descr="File:Hul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9200" y="1905000"/>
            <a:ext cx="1574800" cy="23622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Fox And The Hound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4" name="Picture 2" descr="http://ecx.images-amazon.com/images/I/51FdNIxbSQL._SL500_AA300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09800"/>
            <a:ext cx="2857500" cy="2857500"/>
          </a:xfrm>
          <a:prstGeom prst="rect">
            <a:avLst/>
          </a:prstGeom>
          <a:noFill/>
        </p:spPr>
      </p:pic>
      <p:pic>
        <p:nvPicPr>
          <p:cNvPr id="59396" name="Picture 4" descr="http://www.disneywallpaper.net/data/media/46/fox_hound_desktop_1024x768.jpg"/>
          <p:cNvPicPr>
            <a:picLocks noChangeAspect="1" noChangeArrowheads="1"/>
          </p:cNvPicPr>
          <p:nvPr/>
        </p:nvPicPr>
        <p:blipFill>
          <a:blip r:embed="rId4" cstate="print"/>
          <a:srcRect r="14063"/>
          <a:stretch>
            <a:fillRect/>
          </a:stretch>
        </p:blipFill>
        <p:spPr bwMode="auto">
          <a:xfrm>
            <a:off x="4343400" y="1143000"/>
            <a:ext cx="427848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Art?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5791200" cy="385267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Idea: Discuss the tension between growing up, friendship, and your upbringing </a:t>
            </a:r>
          </a:p>
          <a:p>
            <a:r>
              <a:rPr lang="en-US" dirty="0" smtClean="0"/>
              <a:t>Form: Motion Picture</a:t>
            </a:r>
          </a:p>
          <a:p>
            <a:r>
              <a:rPr lang="en-US" dirty="0" smtClean="0"/>
              <a:t>Idiom: Animation/Kids Movie/Coming Of Age Story</a:t>
            </a:r>
          </a:p>
          <a:p>
            <a:r>
              <a:rPr lang="en-US" dirty="0" smtClean="0"/>
              <a:t>Structure: Plan for narrative flow and visual representation</a:t>
            </a:r>
          </a:p>
          <a:p>
            <a:r>
              <a:rPr lang="en-US" dirty="0" smtClean="0"/>
              <a:t>Craft: Scriptwriting skills, animation knowledge, ability to direct large groups of individuals</a:t>
            </a:r>
          </a:p>
          <a:p>
            <a:r>
              <a:rPr lang="en-US" dirty="0" smtClean="0"/>
              <a:t>Surface: The Final Film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Fox And The Hound (1981)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2" name="Picture 4" descr="http://ecx.images-amazon.com/images/I/51FdNIxbSQL._SL500_AA300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3716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Treachery Of Images </a:t>
            </a:r>
            <a:br>
              <a:rPr lang="en-US" dirty="0" smtClean="0"/>
            </a:br>
            <a:r>
              <a:rPr lang="en-US" dirty="0" smtClean="0"/>
              <a:t>by Rene Magritte (1928-1929)</a:t>
            </a:r>
            <a:endParaRPr lang="en-US" dirty="0"/>
          </a:p>
        </p:txBody>
      </p:sp>
      <p:pic>
        <p:nvPicPr>
          <p:cNvPr id="15362" name="Picture 2" descr="http://img136.imageshack.us/img136/6383/pipe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447800"/>
            <a:ext cx="5181600" cy="3699987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5173642"/>
            <a:ext cx="3733800" cy="168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Inscription says “This Is Not A Pipe”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Treachery Of Images</a:t>
            </a:r>
            <a:br>
              <a:rPr lang="en-US" dirty="0" smtClean="0"/>
            </a:br>
            <a:r>
              <a:rPr lang="en-US" dirty="0" smtClean="0"/>
              <a:t>By Rene Magritte (1928-1929)</a:t>
            </a:r>
            <a:endParaRPr lang="en-US" dirty="0"/>
          </a:p>
        </p:txBody>
      </p:sp>
      <p:pic>
        <p:nvPicPr>
          <p:cNvPr id="4" name="Picture 2" descr="http://img136.imageshack.us/img136/6383/pipe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14600"/>
            <a:ext cx="4876800" cy="3482341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5448639"/>
            <a:ext cx="3124200" cy="1409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4953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Idea: Develop a piece that talks about the translation problem with reproductive art forms </a:t>
            </a:r>
          </a:p>
          <a:p>
            <a:r>
              <a:rPr lang="en-US" dirty="0" smtClean="0"/>
              <a:t>Form: Painting</a:t>
            </a:r>
          </a:p>
          <a:p>
            <a:r>
              <a:rPr lang="en-US" dirty="0" smtClean="0"/>
              <a:t>Idiom: Still Life/Photo Realistic/Art Commentary</a:t>
            </a:r>
          </a:p>
          <a:p>
            <a:r>
              <a:rPr lang="en-US" dirty="0" smtClean="0"/>
              <a:t>Structure: Mental layout of the piece. Determining the grade of minimalism</a:t>
            </a:r>
          </a:p>
          <a:p>
            <a:r>
              <a:rPr lang="en-US" dirty="0" smtClean="0"/>
              <a:t>Craft: Fine arts painting skills</a:t>
            </a:r>
          </a:p>
          <a:p>
            <a:r>
              <a:rPr lang="en-US" dirty="0" smtClean="0"/>
              <a:t>Surface: The Final Painting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Treachery Of Images</a:t>
            </a:r>
            <a:br>
              <a:rPr lang="en-US" dirty="0" smtClean="0"/>
            </a:br>
            <a:r>
              <a:rPr lang="en-US" dirty="0" smtClean="0"/>
              <a:t>By Rene Magritte (1928-1929)</a:t>
            </a:r>
            <a:endParaRPr lang="en-US" dirty="0"/>
          </a:p>
        </p:txBody>
      </p:sp>
      <p:pic>
        <p:nvPicPr>
          <p:cNvPr id="4" name="Picture 2" descr="http://img136.imageshack.us/img136/6383/pipe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600200"/>
            <a:ext cx="3733800" cy="2666167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5448639"/>
            <a:ext cx="3124200" cy="1409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“There are many causes that I am prepared to die for but no causes that I am prepared to kill for.”</a:t>
            </a:r>
          </a:p>
          <a:p>
            <a:pPr lvl="1"/>
            <a:r>
              <a:rPr lang="en-US" dirty="0" smtClean="0"/>
              <a:t>Mohandas </a:t>
            </a:r>
            <a:r>
              <a:rPr lang="en-US" dirty="0" err="1" smtClean="0"/>
              <a:t>Karamchand</a:t>
            </a:r>
            <a:r>
              <a:rPr lang="en-US" dirty="0" smtClean="0"/>
              <a:t> Gandhi </a:t>
            </a:r>
          </a:p>
          <a:p>
            <a:pPr lvl="2"/>
            <a:r>
              <a:rPr lang="en-US" dirty="0" smtClean="0"/>
              <a:t>Quote from his autobiography </a:t>
            </a:r>
            <a:r>
              <a:rPr lang="en-US" i="1" dirty="0" smtClean="0"/>
              <a:t>The Story Of My Experiments With Truth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Words As Art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5139267"/>
            <a:ext cx="3810000" cy="171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3098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“There are many causes that I am prepared to die for but no causes that I am prepared to kill for.”</a:t>
            </a:r>
          </a:p>
          <a:p>
            <a:pPr lvl="1"/>
            <a:r>
              <a:rPr lang="en-US" dirty="0" smtClean="0"/>
              <a:t>Idea: Express a view that violence and death does not solve any problems or better any cause</a:t>
            </a:r>
          </a:p>
          <a:p>
            <a:pPr lvl="1"/>
            <a:r>
              <a:rPr lang="en-US" dirty="0" smtClean="0"/>
              <a:t>Form: The Written Word</a:t>
            </a:r>
          </a:p>
          <a:p>
            <a:pPr lvl="1"/>
            <a:r>
              <a:rPr lang="en-US" dirty="0" smtClean="0"/>
              <a:t>Idiom: Autobiographical Quote</a:t>
            </a:r>
          </a:p>
          <a:p>
            <a:pPr lvl="1"/>
            <a:r>
              <a:rPr lang="en-US" dirty="0" smtClean="0"/>
              <a:t>Structure: An idea of how the statement would best be conveyed</a:t>
            </a:r>
          </a:p>
          <a:p>
            <a:pPr lvl="1"/>
            <a:r>
              <a:rPr lang="en-US" dirty="0" smtClean="0"/>
              <a:t>Craft: Honing linguistic capabilities</a:t>
            </a:r>
          </a:p>
          <a:p>
            <a:pPr lvl="1"/>
            <a:r>
              <a:rPr lang="en-US" dirty="0" smtClean="0"/>
              <a:t>Surface: The written quote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Words As Art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5139267"/>
            <a:ext cx="3810000" cy="171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dirty="0" smtClean="0"/>
              <a:t>Scott McCloud</a:t>
            </a:r>
          </a:p>
          <a:p>
            <a:r>
              <a:rPr lang="en-US" dirty="0" smtClean="0"/>
              <a:t>Comic Book Theorist</a:t>
            </a:r>
          </a:p>
          <a:p>
            <a:r>
              <a:rPr lang="en-US" i="1" dirty="0" smtClean="0"/>
              <a:t>Understanding Comics </a:t>
            </a:r>
            <a:r>
              <a:rPr lang="en-US" dirty="0" smtClean="0"/>
              <a:t>(1993)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Art?</a:t>
            </a:r>
            <a:endParaRPr lang="en-US" dirty="0"/>
          </a:p>
        </p:txBody>
      </p:sp>
      <p:pic>
        <p:nvPicPr>
          <p:cNvPr id="4" name="Picture 2" descr="http://4.bp.blogspot.com/_owOIcuY21Gc/S4vRG-q3A0I/AAAAAAAACk4/TU8uMbiwk90/s640/scott_mcclou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6402" y="1219200"/>
            <a:ext cx="3647598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dirty="0" smtClean="0"/>
              <a:t>“Art, as I see it, is any human activity which doesn’t grow out of either of our species’ two basic instincts: survival and reproduction.” </a:t>
            </a:r>
          </a:p>
          <a:p>
            <a:pPr lvl="3"/>
            <a:r>
              <a:rPr lang="en-US" dirty="0" smtClean="0"/>
              <a:t>–Scott McCloud (1993)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Art?</a:t>
            </a:r>
            <a:endParaRPr lang="en-US" dirty="0"/>
          </a:p>
        </p:txBody>
      </p:sp>
      <p:pic>
        <p:nvPicPr>
          <p:cNvPr id="4" name="Picture 2" descr="http://4.bp.blogspot.com/_owOIcuY21Gc/S4vRG-q3A0I/AAAAAAAACk4/TU8uMbiwk90/s640/scott_mcclou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6402" y="1219200"/>
            <a:ext cx="3647598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29000" y="1981200"/>
            <a:ext cx="5105400" cy="1829761"/>
          </a:xfrm>
        </p:spPr>
        <p:txBody>
          <a:bodyPr/>
          <a:lstStyle/>
          <a:p>
            <a:pPr algn="l"/>
            <a:r>
              <a:rPr lang="en-US" dirty="0" smtClean="0"/>
              <a:t>The Six Steps</a:t>
            </a:r>
            <a:br>
              <a:rPr lang="en-US" dirty="0" smtClean="0"/>
            </a:br>
            <a:r>
              <a:rPr lang="en-US" dirty="0" smtClean="0"/>
              <a:t>Of Art Making</a:t>
            </a:r>
            <a:endParaRPr lang="en-US" dirty="0"/>
          </a:p>
        </p:txBody>
      </p:sp>
      <p:pic>
        <p:nvPicPr>
          <p:cNvPr id="24578" name="Picture 2" descr="http://www.maximumfun.org/blog/uploaded_images/212-scott-mccloud-full-7873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3000"/>
            <a:ext cx="1698901" cy="3781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2800" dirty="0" smtClean="0"/>
              <a:t>Idea/Purpose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Form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Idiom/Genre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Structure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Craft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Surface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Of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590800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1) Idea/Purpose</a:t>
            </a:r>
          </a:p>
          <a:p>
            <a:pPr marL="770382" lvl="1" indent="-514350"/>
            <a:r>
              <a:rPr lang="en-US" sz="2800" dirty="0" smtClean="0"/>
              <a:t>The Work’s “Content”</a:t>
            </a:r>
          </a:p>
          <a:p>
            <a:pPr marL="770382" lvl="1" indent="-514350"/>
            <a:r>
              <a:rPr lang="en-US" sz="2800" dirty="0" smtClean="0"/>
              <a:t>The Work’s Philosophy</a:t>
            </a:r>
          </a:p>
          <a:p>
            <a:pPr marL="770382" lvl="1" indent="-514350"/>
            <a:endParaRPr lang="en-US" sz="2800" dirty="0" smtClean="0"/>
          </a:p>
          <a:p>
            <a:pPr marL="770382" lvl="1" indent="-514350">
              <a:buNone/>
            </a:pPr>
            <a:endParaRPr lang="en-US" sz="2800" dirty="0" smtClean="0"/>
          </a:p>
          <a:p>
            <a:pPr marL="770382" lvl="1" indent="-514350">
              <a:buNone/>
            </a:pPr>
            <a:r>
              <a:rPr lang="en-US" sz="2800" dirty="0" smtClean="0"/>
              <a:t>Why was this piece created?</a:t>
            </a:r>
          </a:p>
          <a:p>
            <a:pPr marL="770382" lvl="1" indent="-514350">
              <a:buNone/>
            </a:pPr>
            <a:r>
              <a:rPr lang="en-US" sz="2800" dirty="0" smtClean="0"/>
              <a:t>Why am I creating this piece?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2" descr="http://2.bp.blogspot.com/_q3Nz7Uw9WGM/TOvoho8WtwI/AAAAAAAAAg4/zfJ0zStr0f0/s1600/mccloud_understanding_comics.jpg"/>
          <p:cNvPicPr>
            <a:picLocks noChangeAspect="1" noChangeArrowheads="1"/>
          </p:cNvPicPr>
          <p:nvPr/>
        </p:nvPicPr>
        <p:blipFill>
          <a:blip r:embed="rId3" cstate="print"/>
          <a:srcRect t="49055" r="74805"/>
          <a:stretch>
            <a:fillRect/>
          </a:stretch>
        </p:blipFill>
        <p:spPr bwMode="auto">
          <a:xfrm>
            <a:off x="5867400" y="1676400"/>
            <a:ext cx="2217405" cy="2207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52578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2) Form</a:t>
            </a:r>
          </a:p>
          <a:p>
            <a:pPr marL="770382" lvl="1" indent="-514350"/>
            <a:r>
              <a:rPr lang="en-US" sz="2800" dirty="0" smtClean="0"/>
              <a:t>How the idea will be experienced.</a:t>
            </a:r>
          </a:p>
          <a:p>
            <a:pPr marL="770382" lvl="1" indent="-514350"/>
            <a:r>
              <a:rPr lang="en-US" sz="2800" dirty="0" smtClean="0"/>
              <a:t>The type of art</a:t>
            </a:r>
          </a:p>
          <a:p>
            <a:pPr marL="770382" lvl="1" indent="-514350"/>
            <a:endParaRPr lang="en-US" sz="2800" dirty="0" smtClean="0"/>
          </a:p>
          <a:p>
            <a:pPr marL="770382" lvl="1" indent="-514350">
              <a:buNone/>
            </a:pPr>
            <a:r>
              <a:rPr lang="en-US" sz="2800" dirty="0" smtClean="0"/>
              <a:t>How will the piece be presented?</a:t>
            </a:r>
          </a:p>
          <a:p>
            <a:pPr marL="770382" lvl="1" indent="-514350"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4" name="Picture 2" descr="http://2.bp.blogspot.com/_q3Nz7Uw9WGM/TOvoho8WtwI/AAAAAAAAAg4/zfJ0zStr0f0/s1600/mccloud_understanding_comics.jpg"/>
          <p:cNvPicPr>
            <a:picLocks noChangeAspect="1" noChangeArrowheads="1"/>
          </p:cNvPicPr>
          <p:nvPr/>
        </p:nvPicPr>
        <p:blipFill>
          <a:blip r:embed="rId3" cstate="print"/>
          <a:srcRect l="24935" t="49055" r="49091"/>
          <a:stretch>
            <a:fillRect/>
          </a:stretch>
        </p:blipFill>
        <p:spPr bwMode="auto">
          <a:xfrm>
            <a:off x="5875048" y="1676400"/>
            <a:ext cx="2285912" cy="22079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2.bp.blogspot.com/_q3Nz7Uw9WGM/TOvoho8WtwI/AAAAAAAAAg4/zfJ0zStr0f0/s1600/mccloud_understanding_comics.jpg"/>
          <p:cNvPicPr>
            <a:picLocks noChangeAspect="1" noChangeArrowheads="1"/>
          </p:cNvPicPr>
          <p:nvPr/>
        </p:nvPicPr>
        <p:blipFill>
          <a:blip r:embed="rId2" cstate="print"/>
          <a:srcRect l="49870" r="24935" b="50637"/>
          <a:stretch>
            <a:fillRect/>
          </a:stretch>
        </p:blipFill>
        <p:spPr bwMode="auto">
          <a:xfrm>
            <a:off x="5867400" y="1676400"/>
            <a:ext cx="2217421" cy="2139333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52578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200" dirty="0" smtClean="0"/>
              <a:t>3) Idiom/Genre</a:t>
            </a:r>
          </a:p>
          <a:p>
            <a:pPr marL="770382" lvl="1" indent="-514350"/>
            <a:r>
              <a:rPr lang="en-US" sz="2800" dirty="0" smtClean="0"/>
              <a:t>The vocabulary you use to better describe the form.</a:t>
            </a:r>
          </a:p>
          <a:p>
            <a:pPr marL="770382" lvl="1" indent="-514350"/>
            <a:r>
              <a:rPr lang="en-US" sz="2800" dirty="0" smtClean="0"/>
              <a:t>Think Movies!</a:t>
            </a:r>
          </a:p>
          <a:p>
            <a:pPr marL="770382" lvl="1" indent="-514350"/>
            <a:endParaRPr lang="en-US" sz="2800" dirty="0" smtClean="0"/>
          </a:p>
          <a:p>
            <a:pPr marL="770382" lvl="1" indent="-514350">
              <a:buNone/>
            </a:pPr>
            <a:r>
              <a:rPr lang="en-US" sz="2800" dirty="0" smtClean="0"/>
              <a:t>How can I best describe this project?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Steps To Making Art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924425"/>
            <a:ext cx="4286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4412</TotalTime>
  <Words>675</Words>
  <Application>Microsoft Macintosh PowerPoint</Application>
  <PresentationFormat>On-screen Show (4:3)</PresentationFormat>
  <Paragraphs>114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The Six Steps  and Web Analysis</vt:lpstr>
      <vt:lpstr>What Is Art?</vt:lpstr>
      <vt:lpstr>What Is Art?</vt:lpstr>
      <vt:lpstr>What Is Art?</vt:lpstr>
      <vt:lpstr>The Six Steps Of Art Making</vt:lpstr>
      <vt:lpstr>Six Steps Of Making Art</vt:lpstr>
      <vt:lpstr>Six Steps To Making Art</vt:lpstr>
      <vt:lpstr>Six Steps To Making Art</vt:lpstr>
      <vt:lpstr>Six Steps To Making Art</vt:lpstr>
      <vt:lpstr>Six Steps To Making Art</vt:lpstr>
      <vt:lpstr>Six Steps To Making Art</vt:lpstr>
      <vt:lpstr>Six Steps To Making Art</vt:lpstr>
      <vt:lpstr>Six Steps To Making Art</vt:lpstr>
      <vt:lpstr>Why Are The Six Steps Important?</vt:lpstr>
      <vt:lpstr>Why Are The Six Steps Important?</vt:lpstr>
      <vt:lpstr>The Six Steps In Action</vt:lpstr>
      <vt:lpstr>The Incredible Hulk (May 1962)</vt:lpstr>
      <vt:lpstr>The Incredible Hulk (May 1962)</vt:lpstr>
      <vt:lpstr>The Fox And The Hound</vt:lpstr>
      <vt:lpstr>The Fox And The Hound (1981)</vt:lpstr>
      <vt:lpstr>The Treachery Of Images  by Rene Magritte (1928-1929)</vt:lpstr>
      <vt:lpstr>The Treachery Of Images By Rene Magritte (1928-1929)</vt:lpstr>
      <vt:lpstr>The Treachery Of Images By Rene Magritte (1928-1929)</vt:lpstr>
      <vt:lpstr>Words As Art</vt:lpstr>
      <vt:lpstr>Words As Art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Six Steps  and Web Analysis</dc:title>
  <dc:creator>Ryan</dc:creator>
  <cp:lastModifiedBy>mph</cp:lastModifiedBy>
  <cp:revision>6</cp:revision>
  <dcterms:created xsi:type="dcterms:W3CDTF">2012-09-06T23:23:17Z</dcterms:created>
  <dcterms:modified xsi:type="dcterms:W3CDTF">2012-09-10T12:33:48Z</dcterms:modified>
</cp:coreProperties>
</file>